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4"/>
    <p:sldMasterId id="2147483718" r:id="rId5"/>
    <p:sldMasterId id="214748371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IBM Plex Sans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IBM Plex Sa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IBMPlexSansMedium-bold.fntdata"/><Relationship Id="rId27" Type="http://schemas.openxmlformats.org/officeDocument/2006/relationships/font" Target="fonts/IBMPlexSans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Medium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regular.fntdata"/><Relationship Id="rId30" Type="http://schemas.openxmlformats.org/officeDocument/2006/relationships/font" Target="fonts/IBMPlexSansMedium-boldItalic.fntdata"/><Relationship Id="rId11" Type="http://schemas.openxmlformats.org/officeDocument/2006/relationships/slide" Target="slides/slide4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6.xml"/><Relationship Id="rId35" Type="http://schemas.openxmlformats.org/officeDocument/2006/relationships/font" Target="fonts/IBMPlexSansSemiBold-regular.fntdata"/><Relationship Id="rId12" Type="http://schemas.openxmlformats.org/officeDocument/2006/relationships/slide" Target="slides/slide5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8.xml"/><Relationship Id="rId37" Type="http://schemas.openxmlformats.org/officeDocument/2006/relationships/font" Target="fonts/IBMPlexSansSemiBold-italic.fntdata"/><Relationship Id="rId14" Type="http://schemas.openxmlformats.org/officeDocument/2006/relationships/slide" Target="slides/slide7.xml"/><Relationship Id="rId36" Type="http://schemas.openxmlformats.org/officeDocument/2006/relationships/font" Target="fonts/IBMPlexSansSemiBold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IBMPlexSansSemiBold-boldItalic.fntdata"/><Relationship Id="rId19" Type="http://schemas.openxmlformats.org/officeDocument/2006/relationships/font" Target="fonts/IBMPlexSans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ffc048c50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13ffc048c50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ffc048c50_0_55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75" name="Google Shape;475;g13ffc048c50_0_55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ffc048c50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3ffc048c50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ffc048c50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3ffc048c50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ffc048c50_0_5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3ffc048c50_0_5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4457a63da7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4457a63da7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457a63da7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4457a63da7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457a63da7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4457a63da7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4457a63da7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4457a63da7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3.png"/><Relationship Id="rId13" Type="http://schemas.openxmlformats.org/officeDocument/2006/relationships/image" Target="../media/image1.png"/><Relationship Id="rId1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5" Type="http://schemas.openxmlformats.org/officeDocument/2006/relationships/image" Target="../media/image14.png"/><Relationship Id="rId1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4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122" name="Google Shape;122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65" name="Google Shape;16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6" name="Google Shape;166;p2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 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05" name="Google Shape;205;p3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4419600" y="46303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3" name="Google Shape;223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4" name="Google Shape;22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1" name="Google Shape;23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5" name="Google Shape;2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2" name="Google Shape;28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6" name="Google Shape;28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0" name="Google Shape;29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4" name="Google Shape;29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4" name="Google Shape;304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2" name="Google Shape;322;p55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7" name="Google Shape;3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33" name="Google Shape;3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6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9" name="Google Shape;349;p60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0" name="Google Shape;3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363" name="Google Shape;363;p6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364" name="Google Shape;364;p6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6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65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1" name="Google Shape;371;p66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2" name="Google Shape;372;p6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3" name="Google Shape;373;p66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6" name="Google Shape;376;p67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7" name="Google Shape;37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0" name="Google Shape;380;p68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2" name="Google Shape;382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3" name="Google Shape;383;p6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6" name="Google Shape;386;p69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7" name="Google Shape;387;p6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8" name="Google Shape;388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9" name="Google Shape;389;p6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0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70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393" name="Google Shape;393;p7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7" name="Google Shape;397;p71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398" name="Google Shape;398;p7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1" name="Google Shape;401;p7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3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07" name="Google Shape;407;p73"/>
          <p:cNvSpPr txBox="1"/>
          <p:nvPr>
            <p:ph idx="1" type="subTitle"/>
          </p:nvPr>
        </p:nvSpPr>
        <p:spPr>
          <a:xfrm>
            <a:off x="121800" y="2614800"/>
            <a:ext cx="4688400" cy="985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2"/>
                </a:solidFill>
              </a:rPr>
              <a:t>Семинар 6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accent2"/>
                </a:solidFill>
              </a:rPr>
              <a:t>Анализ A/B-теста. Статистические критерии/расчет длительности</a:t>
            </a:r>
            <a:endParaRPr sz="1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08" name="Google Shape;4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2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2"/>
          <p:cNvSpPr txBox="1"/>
          <p:nvPr/>
        </p:nvSpPr>
        <p:spPr>
          <a:xfrm>
            <a:off x="2126174" y="2240481"/>
            <a:ext cx="4891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Подводим </a:t>
            </a:r>
            <a:r>
              <a:rPr lang="ru" sz="3000"/>
              <a:t>итоги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3"/>
          <p:cNvSpPr txBox="1"/>
          <p:nvPr>
            <p:ph type="title"/>
          </p:nvPr>
        </p:nvSpPr>
        <p:spPr>
          <a:xfrm>
            <a:off x="452989" y="571438"/>
            <a:ext cx="5229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478" name="Google Shape;478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3"/>
          <p:cNvSpPr txBox="1"/>
          <p:nvPr/>
        </p:nvSpPr>
        <p:spPr>
          <a:xfrm>
            <a:off x="409675" y="1369925"/>
            <a:ext cx="80391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задание:</a:t>
            </a:r>
            <a:endParaRPr sz="1300">
              <a:solidFill>
                <a:srgbClr val="434343"/>
              </a:solidFill>
            </a:endParaRPr>
          </a:p>
          <a:p>
            <a:pPr indent="-298450" lvl="0" marL="457200" marR="660400" rtl="0" algn="l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arenR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Продакт на главной mail.ru решил протестировать в рекомендательной ленте контента вместо карточек со статьями видеоплеер с короткими видео. Нынешний таймспент на юзера в день в среднем равен 25 минут, а стандартная ошибка (SD) равна 156. Мы предполагаем, что в новой версии таймспент на юзера в день изменится на 10%. Средний трафик  20000 человек в день. Посчитайте сколько дней необходимо держать эксперимент при alpha = 5% и beta = 20% 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660400" rtl="0" algn="l">
              <a:lnSpc>
                <a:spcPct val="163636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arenR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Наша продуктовая команда в ecommerce магазине планирует запустить тест, направленный на ускорение загрузки сайта. Одна из основных метрик bounce rate в GA = 40%. Мы предполагаем, что при оптимизации сайта она изменится минимум на 20%.Средний трафик  4000 человек в день. Посчитайте сколько нам нужно дней держать эксперимент при alpha = 5% и beta = 20%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83" name="Google Shape;483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3643">
            <a:off x="8398456" y="2239154"/>
            <a:ext cx="665198" cy="66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575" y="349137"/>
            <a:ext cx="1005300" cy="1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4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74"/>
          <p:cNvSpPr txBox="1"/>
          <p:nvPr/>
        </p:nvSpPr>
        <p:spPr>
          <a:xfrm>
            <a:off x="540000" y="1168500"/>
            <a:ext cx="52443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D30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000"/>
              <a:buChar char="💡"/>
            </a:pPr>
            <a:r>
              <a:rPr lang="ru" sz="1000">
                <a:solidFill>
                  <a:srgbClr val="2C2D30"/>
                </a:solidFill>
              </a:rPr>
              <a:t>Применение статистические методов  к различным метрикам 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15" name="Google Shape;41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5"/>
          <p:cNvSpPr txBox="1"/>
          <p:nvPr>
            <p:ph idx="1" type="body"/>
          </p:nvPr>
        </p:nvSpPr>
        <p:spPr>
          <a:xfrm>
            <a:off x="4846890" y="647250"/>
            <a:ext cx="42000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задания для работы в сессионных залах.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Начнём работу в группах.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результаты.</a:t>
            </a:r>
            <a:endParaRPr/>
          </a:p>
        </p:txBody>
      </p:sp>
      <p:sp>
        <p:nvSpPr>
          <p:cNvPr id="421" name="Google Shape;421;p75"/>
          <p:cNvSpPr txBox="1"/>
          <p:nvPr>
            <p:ph type="title"/>
          </p:nvPr>
        </p:nvSpPr>
        <p:spPr>
          <a:xfrm>
            <a:off x="388601" y="389334"/>
            <a:ext cx="26331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План </a:t>
            </a:r>
            <a:b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вебинара: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6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6"/>
          <p:cNvSpPr txBox="1"/>
          <p:nvPr/>
        </p:nvSpPr>
        <p:spPr>
          <a:xfrm>
            <a:off x="519600" y="39183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endParaRPr sz="1100"/>
          </a:p>
        </p:txBody>
      </p:sp>
      <p:sp>
        <p:nvSpPr>
          <p:cNvPr id="428" name="Google Shape;428;p76"/>
          <p:cNvSpPr txBox="1"/>
          <p:nvPr/>
        </p:nvSpPr>
        <p:spPr>
          <a:xfrm>
            <a:off x="519600" y="1331363"/>
            <a:ext cx="80931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000"/>
              <a:buChar char="💡"/>
            </a:pPr>
            <a:r>
              <a:rPr lang="ru" sz="1500"/>
              <a:t>Отработать применение изученных на лекции статистические методы</a:t>
            </a:r>
            <a:endParaRPr sz="2100"/>
          </a:p>
          <a:p>
            <a:pPr indent="0" lvl="0" marL="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7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34" name="Google Shape;434;p77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35" name="Google Shape;435;p77"/>
          <p:cNvSpPr txBox="1"/>
          <p:nvPr/>
        </p:nvSpPr>
        <p:spPr>
          <a:xfrm>
            <a:off x="181325" y="1211700"/>
            <a:ext cx="87267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1: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02124"/>
                </a:solidFill>
                <a:highlight>
                  <a:srgbClr val="FFFFFF"/>
                </a:highlight>
              </a:rPr>
              <a:t>Мы хотим провести АБ-тест баннеров. Нынешняя конверсия в клик на баннер (CTR) равна 1.5%. Мы предполагаем, что с новыми баннерами CTR вырастет до 1.7%. Определите, сколько юзеров нам нужно отправить на каждую версию с уровнем доверия 95%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8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41" name="Google Shape;441;p78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42" name="Google Shape;442;p78"/>
          <p:cNvSpPr txBox="1"/>
          <p:nvPr/>
        </p:nvSpPr>
        <p:spPr>
          <a:xfrm>
            <a:off x="181325" y="1211700"/>
            <a:ext cx="87267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2: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02124"/>
                </a:solidFill>
                <a:highlight>
                  <a:srgbClr val="FFFFFF"/>
                </a:highlight>
              </a:rPr>
              <a:t>Мы хотим провести АБ-тест формы подтверждения заказа. Нынешняя конверсия в заказ равна 3%. Мы предполагаем, что конверсия вырастет на 0,1%. Определите, сколько юзеров нам нужно отправить на каждую версию с уровнем доверия 99% и уровнем мощности 90%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9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48" name="Google Shape;448;p79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49" name="Google Shape;449;p79"/>
          <p:cNvSpPr txBox="1"/>
          <p:nvPr/>
        </p:nvSpPr>
        <p:spPr>
          <a:xfrm>
            <a:off x="181325" y="1211700"/>
            <a:ext cx="87267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3: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0" name="Google Shape;450;p79"/>
          <p:cNvSpPr txBox="1"/>
          <p:nvPr/>
        </p:nvSpPr>
        <p:spPr>
          <a:xfrm>
            <a:off x="181325" y="1125775"/>
            <a:ext cx="836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02124"/>
                </a:solidFill>
                <a:highlight>
                  <a:srgbClr val="FFFFFF"/>
                </a:highlight>
              </a:rPr>
              <a:t>Дизайнер предложил добавить рекомендательную систему на этапе формирования корзины. Нынешний средний чек равен 2167 рублей, а стандартная ошибка (SD) равна 69. Мы предполагаем, что в новой версии средний чек вырастет 2180. Определите, сколько юзеров нам нужно отправить на каждую версию с уровнем доверия 95%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0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56" name="Google Shape;456;p80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57" name="Google Shape;457;p80"/>
          <p:cNvSpPr txBox="1"/>
          <p:nvPr/>
        </p:nvSpPr>
        <p:spPr>
          <a:xfrm>
            <a:off x="181325" y="1211700"/>
            <a:ext cx="87267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4: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8" name="Google Shape;458;p80"/>
          <p:cNvSpPr txBox="1"/>
          <p:nvPr/>
        </p:nvSpPr>
        <p:spPr>
          <a:xfrm>
            <a:off x="181325" y="1895925"/>
            <a:ext cx="7139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Вы решили </a:t>
            </a:r>
            <a:r>
              <a:rPr lang="ru" sz="1200">
                <a:solidFill>
                  <a:srgbClr val="181818"/>
                </a:solidFill>
                <a:highlight>
                  <a:schemeClr val="lt1"/>
                </a:highlight>
              </a:rPr>
              <a:t>сравниваем метрику деньги на юзера в двух группах. Размер выборки - 1000 элементов в каждой группе. 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Для проверки нормальности распределения на выборке в 1000 наблюдений применили , критерий Шапиро-Уилка и получили p-value, равный 0.00002, </a:t>
            </a:r>
            <a:r>
              <a:rPr lang="ru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alpha = 5%</a:t>
            </a:r>
            <a:r>
              <a:rPr lang="ru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то какой бы вывод мы могли сделать в данном случае?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181818"/>
                </a:solidFill>
                <a:highlight>
                  <a:schemeClr val="lt1"/>
                </a:highlight>
              </a:rPr>
              <a:t>В этом случае какой статистический критерий для проверки первоначальной гипотезы тут лучше всего подойдёт и почему ?</a:t>
            </a:r>
            <a:endParaRPr sz="16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1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64" name="Google Shape;464;p81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65" name="Google Shape;465;p81"/>
          <p:cNvSpPr txBox="1"/>
          <p:nvPr/>
        </p:nvSpPr>
        <p:spPr>
          <a:xfrm>
            <a:off x="181325" y="1211700"/>
            <a:ext cx="87267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5: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6" name="Google Shape;466;p81"/>
          <p:cNvSpPr txBox="1"/>
          <p:nvPr/>
        </p:nvSpPr>
        <p:spPr>
          <a:xfrm>
            <a:off x="181325" y="1895925"/>
            <a:ext cx="7139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181818"/>
                </a:solidFill>
                <a:highlight>
                  <a:schemeClr val="lt1"/>
                </a:highlight>
              </a:rPr>
              <a:t>Сравниваем метрику конверсия в покупку. Размер выборки - 10000 элементов в каждой группе . Какой(ие) статистический(ие) критерий(ие) тут лучше всего подойдёт(ут) и почему ?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